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y="5143500" cx="9144000"/>
  <p:notesSz cx="6858000" cy="9144000"/>
  <p:embeddedFontLst>
    <p:embeddedFont>
      <p:font typeface="Architects Daughter"/>
      <p:regular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24" Type="http://schemas.openxmlformats.org/officeDocument/2006/relationships/font" Target="fonts/ArchitectsDaughter-regular.fntdata"/><Relationship Id="rId12" Type="http://schemas.openxmlformats.org/officeDocument/2006/relationships/slide" Target="slides/slide8.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3" name="Shape 103"/>
        <p:cNvGrpSpPr/>
        <p:nvPr/>
      </p:nvGrpSpPr>
      <p:grpSpPr>
        <a:xfrm>
          <a:off x="0" y="0"/>
          <a:ext cx="0" cy="0"/>
          <a:chOff x="0" y="0"/>
          <a:chExt cx="0" cy="0"/>
        </a:xfrm>
      </p:grpSpPr>
      <p:sp>
        <p:nvSpPr>
          <p:cNvPr id="104" name="Shape 10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5" name="Shape 10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7" name="Shape 127"/>
        <p:cNvGrpSpPr/>
        <p:nvPr/>
      </p:nvGrpSpPr>
      <p:grpSpPr>
        <a:xfrm>
          <a:off x="0" y="0"/>
          <a:ext cx="0" cy="0"/>
          <a:chOff x="0" y="0"/>
          <a:chExt cx="0" cy="0"/>
        </a:xfrm>
      </p:grpSpPr>
      <p:sp>
        <p:nvSpPr>
          <p:cNvPr id="128" name="Shape 1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9" name="Shape 12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3" name="Shape 133"/>
        <p:cNvGrpSpPr/>
        <p:nvPr/>
      </p:nvGrpSpPr>
      <p:grpSpPr>
        <a:xfrm>
          <a:off x="0" y="0"/>
          <a:ext cx="0" cy="0"/>
          <a:chOff x="0" y="0"/>
          <a:chExt cx="0" cy="0"/>
        </a:xfrm>
      </p:grpSpPr>
      <p:sp>
        <p:nvSpPr>
          <p:cNvPr id="134" name="Shape 13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5" name="Shape 13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9" name="Shape 139"/>
        <p:cNvGrpSpPr/>
        <p:nvPr/>
      </p:nvGrpSpPr>
      <p:grpSpPr>
        <a:xfrm>
          <a:off x="0" y="0"/>
          <a:ext cx="0" cy="0"/>
          <a:chOff x="0" y="0"/>
          <a:chExt cx="0" cy="0"/>
        </a:xfrm>
      </p:grpSpPr>
      <p:sp>
        <p:nvSpPr>
          <p:cNvPr id="140" name="Shape 14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1" name="Shape 14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5" name="Shape 145"/>
        <p:cNvGrpSpPr/>
        <p:nvPr/>
      </p:nvGrpSpPr>
      <p:grpSpPr>
        <a:xfrm>
          <a:off x="0" y="0"/>
          <a:ext cx="0" cy="0"/>
          <a:chOff x="0" y="0"/>
          <a:chExt cx="0" cy="0"/>
        </a:xfrm>
      </p:grpSpPr>
      <p:sp>
        <p:nvSpPr>
          <p:cNvPr id="146" name="Shape 14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7" name="Shape 14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3" name="Shape 15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 name="Shape 85"/>
        <p:cNvGrpSpPr/>
        <p:nvPr/>
      </p:nvGrpSpPr>
      <p:grpSpPr>
        <a:xfrm>
          <a:off x="0" y="0"/>
          <a:ext cx="0" cy="0"/>
          <a:chOff x="0" y="0"/>
          <a:chExt cx="0" cy="0"/>
        </a:xfrm>
      </p:grpSpPr>
      <p:sp>
        <p:nvSpPr>
          <p:cNvPr id="86" name="Shape 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7" name="Shape 8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3" name="Shape 9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9" name="Shape 9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7.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8.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hyperlink" Target="https://www.entrepreneur.com/article/245394"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www.youtube.com/watch?v=lmyZMtPVodo" TargetMode="Externa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53" name="Shape 53"/>
        <p:cNvGrpSpPr/>
        <p:nvPr/>
      </p:nvGrpSpPr>
      <p:grpSpPr>
        <a:xfrm>
          <a:off x="0" y="0"/>
          <a:ext cx="0" cy="0"/>
          <a:chOff x="0" y="0"/>
          <a:chExt cx="0" cy="0"/>
        </a:xfrm>
      </p:grpSpPr>
      <p:sp>
        <p:nvSpPr>
          <p:cNvPr id="54" name="Shape 54"/>
          <p:cNvSpPr txBox="1"/>
          <p:nvPr>
            <p:ph type="ctrTitle"/>
          </p:nvPr>
        </p:nvSpPr>
        <p:spPr>
          <a:xfrm>
            <a:off x="311700" y="685525"/>
            <a:ext cx="8520600" cy="1270800"/>
          </a:xfrm>
          <a:prstGeom prst="rect">
            <a:avLst/>
          </a:prstGeom>
          <a:solidFill>
            <a:srgbClr val="FF00FF"/>
          </a:solidFill>
        </p:spPr>
        <p:txBody>
          <a:bodyPr anchorCtr="0" anchor="b" bIns="91425" lIns="91425" rIns="91425" tIns="91425">
            <a:noAutofit/>
          </a:bodyPr>
          <a:lstStyle/>
          <a:p>
            <a:pPr lvl="0" rtl="0">
              <a:spcBef>
                <a:spcPts val="0"/>
              </a:spcBef>
              <a:buNone/>
            </a:pPr>
            <a:r>
              <a:rPr lang="en">
                <a:latin typeface="Architects Daughter"/>
                <a:ea typeface="Architects Daughter"/>
                <a:cs typeface="Architects Daughter"/>
                <a:sym typeface="Architects Daughter"/>
              </a:rPr>
              <a:t>Rate My Traits</a:t>
            </a:r>
          </a:p>
        </p:txBody>
      </p:sp>
      <p:pic>
        <p:nvPicPr>
          <p:cNvPr id="55" name="Shape 55"/>
          <p:cNvPicPr preferRelativeResize="0"/>
          <p:nvPr/>
        </p:nvPicPr>
        <p:blipFill>
          <a:blip r:embed="rId3">
            <a:alphaModFix/>
          </a:blip>
          <a:stretch>
            <a:fillRect/>
          </a:stretch>
        </p:blipFill>
        <p:spPr>
          <a:xfrm>
            <a:off x="2746499" y="2148775"/>
            <a:ext cx="3651007" cy="2882374"/>
          </a:xfrm>
          <a:prstGeom prst="rect">
            <a:avLst/>
          </a:prstGeom>
          <a:noFill/>
          <a:ln cap="flat" cmpd="sng" w="76200">
            <a:solidFill>
              <a:srgbClr val="FF00FF"/>
            </a:solidFill>
            <a:prstDash val="solid"/>
            <a:round/>
            <a:headEnd len="med" w="med" type="none"/>
            <a:tailEnd len="med" w="med" type="none"/>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06" name="Shape 106"/>
        <p:cNvGrpSpPr/>
        <p:nvPr/>
      </p:nvGrpSpPr>
      <p:grpSpPr>
        <a:xfrm>
          <a:off x="0" y="0"/>
          <a:ext cx="0" cy="0"/>
          <a:chOff x="0" y="0"/>
          <a:chExt cx="0" cy="0"/>
        </a:xfrm>
      </p:grpSpPr>
      <p:sp>
        <p:nvSpPr>
          <p:cNvPr id="107" name="Shape 107"/>
          <p:cNvSpPr txBox="1"/>
          <p:nvPr>
            <p:ph type="ctrTitle"/>
          </p:nvPr>
        </p:nvSpPr>
        <p:spPr>
          <a:xfrm>
            <a:off x="228600" y="435725"/>
            <a:ext cx="8686800" cy="2276400"/>
          </a:xfrm>
          <a:prstGeom prst="rect">
            <a:avLst/>
          </a:prstGeom>
          <a:solidFill>
            <a:srgbClr val="FF00FF"/>
          </a:solidFill>
        </p:spPr>
        <p:txBody>
          <a:bodyPr anchorCtr="0" anchor="b" bIns="91425" lIns="91425" rIns="91425" tIns="91425">
            <a:noAutofit/>
          </a:bodyPr>
          <a:lstStyle/>
          <a:p>
            <a:pPr lvl="0" rtl="0" algn="l">
              <a:lnSpc>
                <a:spcPct val="115000"/>
              </a:lnSpc>
              <a:spcBef>
                <a:spcPts val="0"/>
              </a:spcBef>
              <a:buNone/>
            </a:pPr>
            <a:r>
              <a:rPr b="1" lang="en" sz="3600">
                <a:latin typeface="Architects Daughter"/>
                <a:ea typeface="Architects Daughter"/>
                <a:cs typeface="Architects Daughter"/>
                <a:sym typeface="Architects Daughter"/>
              </a:rPr>
              <a:t>5. </a:t>
            </a:r>
            <a:r>
              <a:rPr b="1" lang="en" sz="3600" u="sng">
                <a:latin typeface="Architects Daughter"/>
                <a:ea typeface="Architects Daughter"/>
                <a:cs typeface="Architects Daughter"/>
                <a:sym typeface="Architects Daughter"/>
              </a:rPr>
              <a:t>Ethics</a:t>
            </a:r>
            <a:r>
              <a:rPr lang="en" sz="3600">
                <a:latin typeface="Architects Daughter"/>
                <a:ea typeface="Architects Daughter"/>
                <a:cs typeface="Architects Daughter"/>
                <a:sym typeface="Architects Daughter"/>
              </a:rPr>
              <a:t>—Conforming to an established set of principles or accepted professional standards of conduct.</a:t>
            </a:r>
          </a:p>
        </p:txBody>
      </p:sp>
      <p:pic>
        <p:nvPicPr>
          <p:cNvPr id="108" name="Shape 108"/>
          <p:cNvPicPr preferRelativeResize="0"/>
          <p:nvPr/>
        </p:nvPicPr>
        <p:blipFill>
          <a:blip r:embed="rId3">
            <a:alphaModFix/>
          </a:blip>
          <a:stretch>
            <a:fillRect/>
          </a:stretch>
        </p:blipFill>
        <p:spPr>
          <a:xfrm>
            <a:off x="1140200" y="2931275"/>
            <a:ext cx="6667500" cy="1905000"/>
          </a:xfrm>
          <a:prstGeom prst="rect">
            <a:avLst/>
          </a:prstGeom>
          <a:noFill/>
          <a:ln cap="flat" cmpd="sng" w="76200">
            <a:solidFill>
              <a:srgbClr val="FFFF00"/>
            </a:solidFill>
            <a:prstDash val="solid"/>
            <a:round/>
            <a:headEnd len="med" w="med" type="none"/>
            <a:tailEnd len="med" w="med" type="none"/>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12" name="Shape 112"/>
        <p:cNvGrpSpPr/>
        <p:nvPr/>
      </p:nvGrpSpPr>
      <p:grpSpPr>
        <a:xfrm>
          <a:off x="0" y="0"/>
          <a:ext cx="0" cy="0"/>
          <a:chOff x="0" y="0"/>
          <a:chExt cx="0" cy="0"/>
        </a:xfrm>
      </p:grpSpPr>
      <p:sp>
        <p:nvSpPr>
          <p:cNvPr id="113" name="Shape 113"/>
          <p:cNvSpPr txBox="1"/>
          <p:nvPr>
            <p:ph type="ctrTitle"/>
          </p:nvPr>
        </p:nvSpPr>
        <p:spPr>
          <a:xfrm>
            <a:off x="228600" y="457200"/>
            <a:ext cx="8686800" cy="1973700"/>
          </a:xfrm>
          <a:prstGeom prst="rect">
            <a:avLst/>
          </a:prstGeom>
          <a:solidFill>
            <a:srgbClr val="FF00FF"/>
          </a:solidFill>
        </p:spPr>
        <p:txBody>
          <a:bodyPr anchorCtr="0" anchor="b" bIns="91425" lIns="91425" rIns="91425" tIns="91425">
            <a:noAutofit/>
          </a:bodyPr>
          <a:lstStyle/>
          <a:p>
            <a:pPr lvl="0" rtl="0" algn="l">
              <a:lnSpc>
                <a:spcPct val="115000"/>
              </a:lnSpc>
              <a:spcBef>
                <a:spcPts val="0"/>
              </a:spcBef>
              <a:buNone/>
            </a:pPr>
            <a:r>
              <a:rPr lang="en" sz="1800">
                <a:latin typeface="Architects Daughter"/>
                <a:ea typeface="Architects Daughter"/>
                <a:cs typeface="Architects Daughter"/>
                <a:sym typeface="Architects Daughter"/>
              </a:rPr>
              <a:t>6. </a:t>
            </a:r>
            <a:r>
              <a:rPr b="1" lang="en" sz="1800" u="sng">
                <a:latin typeface="Architects Daughter"/>
                <a:ea typeface="Architects Daughter"/>
                <a:cs typeface="Architects Daughter"/>
                <a:sym typeface="Architects Daughter"/>
              </a:rPr>
              <a:t>Evaluation</a:t>
            </a:r>
            <a:r>
              <a:rPr lang="en" sz="1800">
                <a:latin typeface="Architects Daughter"/>
                <a:ea typeface="Architects Daughter"/>
                <a:cs typeface="Architects Daughter"/>
                <a:sym typeface="Architects Daughter"/>
              </a:rPr>
              <a:t>—1.The collection and processing of information and data in order to determine how well a design meets the requirements and to provide direction for improvements. 2. A process used to analyze, evaluate, and appraise, a student’s achievement, growth, and performance through the use of formal and informal techniques. </a:t>
            </a:r>
          </a:p>
        </p:txBody>
      </p:sp>
      <p:pic>
        <p:nvPicPr>
          <p:cNvPr id="114" name="Shape 114"/>
          <p:cNvPicPr preferRelativeResize="0"/>
          <p:nvPr/>
        </p:nvPicPr>
        <p:blipFill>
          <a:blip r:embed="rId3">
            <a:alphaModFix/>
          </a:blip>
          <a:stretch>
            <a:fillRect/>
          </a:stretch>
        </p:blipFill>
        <p:spPr>
          <a:xfrm>
            <a:off x="3769950" y="2690100"/>
            <a:ext cx="2057400" cy="2219325"/>
          </a:xfrm>
          <a:prstGeom prst="rect">
            <a:avLst/>
          </a:prstGeom>
          <a:noFill/>
          <a:ln cap="flat" cmpd="sng" w="76200">
            <a:solidFill>
              <a:srgbClr val="FF00FF"/>
            </a:solidFill>
            <a:prstDash val="solid"/>
            <a:round/>
            <a:headEnd len="med" w="med" type="none"/>
            <a:tailEnd len="med" w="med" type="none"/>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18" name="Shape 118"/>
        <p:cNvGrpSpPr/>
        <p:nvPr/>
      </p:nvGrpSpPr>
      <p:grpSpPr>
        <a:xfrm>
          <a:off x="0" y="0"/>
          <a:ext cx="0" cy="0"/>
          <a:chOff x="0" y="0"/>
          <a:chExt cx="0" cy="0"/>
        </a:xfrm>
      </p:grpSpPr>
      <p:sp>
        <p:nvSpPr>
          <p:cNvPr id="119" name="Shape 119"/>
          <p:cNvSpPr txBox="1"/>
          <p:nvPr>
            <p:ph type="ctrTitle"/>
          </p:nvPr>
        </p:nvSpPr>
        <p:spPr>
          <a:xfrm>
            <a:off x="228600" y="283625"/>
            <a:ext cx="8686800" cy="1973700"/>
          </a:xfrm>
          <a:prstGeom prst="rect">
            <a:avLst/>
          </a:prstGeom>
          <a:solidFill>
            <a:srgbClr val="FF00FF"/>
          </a:solidFill>
        </p:spPr>
        <p:txBody>
          <a:bodyPr anchorCtr="0" anchor="b" bIns="91425" lIns="91425" rIns="91425" tIns="91425">
            <a:noAutofit/>
          </a:bodyPr>
          <a:lstStyle/>
          <a:p>
            <a:pPr lvl="0" rtl="0" algn="l">
              <a:lnSpc>
                <a:spcPct val="115000"/>
              </a:lnSpc>
              <a:spcBef>
                <a:spcPts val="0"/>
              </a:spcBef>
              <a:buNone/>
            </a:pPr>
            <a:r>
              <a:rPr b="1" lang="en" sz="2400">
                <a:latin typeface="Architects Daughter"/>
                <a:ea typeface="Architects Daughter"/>
                <a:cs typeface="Architects Daughter"/>
                <a:sym typeface="Architects Daughter"/>
              </a:rPr>
              <a:t>7. </a:t>
            </a:r>
            <a:r>
              <a:rPr b="1" lang="en" sz="2400" u="sng">
                <a:latin typeface="Architects Daughter"/>
                <a:ea typeface="Architects Daughter"/>
                <a:cs typeface="Architects Daughter"/>
                <a:sym typeface="Architects Daughter"/>
              </a:rPr>
              <a:t>Organization</a:t>
            </a:r>
            <a:r>
              <a:rPr lang="en" sz="2400">
                <a:latin typeface="Architects Daughter"/>
                <a:ea typeface="Architects Daughter"/>
                <a:cs typeface="Architects Daughter"/>
                <a:sym typeface="Architects Daughter"/>
              </a:rPr>
              <a:t>—The act or process of organizing or being organized. Good organization will not only ensure success of a program, but without it, the success can be limited or fail to materialize at all. </a:t>
            </a:r>
          </a:p>
        </p:txBody>
      </p:sp>
      <p:pic>
        <p:nvPicPr>
          <p:cNvPr id="120" name="Shape 120"/>
          <p:cNvPicPr preferRelativeResize="0"/>
          <p:nvPr/>
        </p:nvPicPr>
        <p:blipFill>
          <a:blip r:embed="rId3">
            <a:alphaModFix/>
          </a:blip>
          <a:stretch>
            <a:fillRect/>
          </a:stretch>
        </p:blipFill>
        <p:spPr>
          <a:xfrm>
            <a:off x="2448425" y="2623300"/>
            <a:ext cx="4745199" cy="2140700"/>
          </a:xfrm>
          <a:prstGeom prst="rect">
            <a:avLst/>
          </a:prstGeom>
          <a:noFill/>
          <a:ln cap="flat" cmpd="sng" w="76200">
            <a:solidFill>
              <a:srgbClr val="FF00FF"/>
            </a:solidFill>
            <a:prstDash val="solid"/>
            <a:round/>
            <a:headEnd len="med" w="med" type="none"/>
            <a:tailEnd len="med" w="med" type="none"/>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24" name="Shape 124"/>
        <p:cNvGrpSpPr/>
        <p:nvPr/>
      </p:nvGrpSpPr>
      <p:grpSpPr>
        <a:xfrm>
          <a:off x="0" y="0"/>
          <a:ext cx="0" cy="0"/>
          <a:chOff x="0" y="0"/>
          <a:chExt cx="0" cy="0"/>
        </a:xfrm>
      </p:grpSpPr>
      <p:sp>
        <p:nvSpPr>
          <p:cNvPr id="125" name="Shape 125"/>
          <p:cNvSpPr txBox="1"/>
          <p:nvPr>
            <p:ph type="ctrTitle"/>
          </p:nvPr>
        </p:nvSpPr>
        <p:spPr>
          <a:xfrm>
            <a:off x="228600" y="390450"/>
            <a:ext cx="8686800" cy="1973700"/>
          </a:xfrm>
          <a:prstGeom prst="rect">
            <a:avLst/>
          </a:prstGeom>
          <a:solidFill>
            <a:srgbClr val="FF00FF"/>
          </a:solidFill>
        </p:spPr>
        <p:txBody>
          <a:bodyPr anchorCtr="0" anchor="b" bIns="91425" lIns="91425" rIns="91425" tIns="91425">
            <a:noAutofit/>
          </a:bodyPr>
          <a:lstStyle/>
          <a:p>
            <a:pPr lvl="0" rtl="0" algn="l">
              <a:lnSpc>
                <a:spcPct val="115000"/>
              </a:lnSpc>
              <a:spcBef>
                <a:spcPts val="0"/>
              </a:spcBef>
              <a:buNone/>
            </a:pPr>
            <a:r>
              <a:rPr b="1" lang="en" sz="2400">
                <a:latin typeface="Architects Daughter"/>
                <a:ea typeface="Architects Daughter"/>
                <a:cs typeface="Architects Daughter"/>
                <a:sym typeface="Architects Daughter"/>
              </a:rPr>
              <a:t>8. </a:t>
            </a:r>
            <a:r>
              <a:rPr b="1" lang="en" sz="2400" u="sng">
                <a:latin typeface="Architects Daughter"/>
                <a:ea typeface="Architects Daughter"/>
                <a:cs typeface="Architects Daughter"/>
                <a:sym typeface="Architects Daughter"/>
              </a:rPr>
              <a:t>Problem solving</a:t>
            </a:r>
            <a:r>
              <a:rPr lang="en" sz="2400">
                <a:latin typeface="Architects Daughter"/>
                <a:ea typeface="Architects Daughter"/>
                <a:cs typeface="Architects Daughter"/>
                <a:sym typeface="Architects Daughter"/>
              </a:rPr>
              <a:t>—The process of understanding a problem, devising a plan, carrying out the plan, and evaluating the plan in order to solve a problem or meet a need or want. </a:t>
            </a:r>
          </a:p>
        </p:txBody>
      </p:sp>
      <p:pic>
        <p:nvPicPr>
          <p:cNvPr id="126" name="Shape 126"/>
          <p:cNvPicPr preferRelativeResize="0"/>
          <p:nvPr/>
        </p:nvPicPr>
        <p:blipFill>
          <a:blip r:embed="rId3">
            <a:alphaModFix/>
          </a:blip>
          <a:stretch>
            <a:fillRect/>
          </a:stretch>
        </p:blipFill>
        <p:spPr>
          <a:xfrm>
            <a:off x="3093775" y="2543250"/>
            <a:ext cx="2956449" cy="2508124"/>
          </a:xfrm>
          <a:prstGeom prst="rect">
            <a:avLst/>
          </a:prstGeom>
          <a:noFill/>
          <a:ln cap="flat" cmpd="sng" w="76200">
            <a:solidFill>
              <a:srgbClr val="FF00FF"/>
            </a:solidFill>
            <a:prstDash val="solid"/>
            <a:round/>
            <a:headEnd len="med" w="med" type="none"/>
            <a:tailEnd len="med" w="med" type="none"/>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30" name="Shape 130"/>
        <p:cNvGrpSpPr/>
        <p:nvPr/>
      </p:nvGrpSpPr>
      <p:grpSpPr>
        <a:xfrm>
          <a:off x="0" y="0"/>
          <a:ext cx="0" cy="0"/>
          <a:chOff x="0" y="0"/>
          <a:chExt cx="0" cy="0"/>
        </a:xfrm>
      </p:grpSpPr>
      <p:sp>
        <p:nvSpPr>
          <p:cNvPr id="131" name="Shape 131"/>
          <p:cNvSpPr txBox="1"/>
          <p:nvPr>
            <p:ph type="ctrTitle"/>
          </p:nvPr>
        </p:nvSpPr>
        <p:spPr>
          <a:xfrm>
            <a:off x="282275" y="512000"/>
            <a:ext cx="8686800" cy="1478400"/>
          </a:xfrm>
          <a:prstGeom prst="rect">
            <a:avLst/>
          </a:prstGeom>
          <a:solidFill>
            <a:srgbClr val="FF00FF"/>
          </a:solidFill>
        </p:spPr>
        <p:txBody>
          <a:bodyPr anchorCtr="0" anchor="b" bIns="91425" lIns="91425" rIns="91425" tIns="91425">
            <a:noAutofit/>
          </a:bodyPr>
          <a:lstStyle/>
          <a:p>
            <a:pPr lvl="0" rtl="0" algn="l">
              <a:lnSpc>
                <a:spcPct val="115000"/>
              </a:lnSpc>
              <a:spcBef>
                <a:spcPts val="0"/>
              </a:spcBef>
              <a:buNone/>
            </a:pPr>
            <a:r>
              <a:rPr b="1" lang="en" sz="3000">
                <a:latin typeface="Architects Daughter"/>
                <a:ea typeface="Architects Daughter"/>
                <a:cs typeface="Architects Daughter"/>
                <a:sym typeface="Architects Daughter"/>
              </a:rPr>
              <a:t>9. </a:t>
            </a:r>
            <a:r>
              <a:rPr b="1" lang="en" sz="3000" u="sng">
                <a:latin typeface="Architects Daughter"/>
                <a:ea typeface="Architects Daughter"/>
                <a:cs typeface="Architects Daughter"/>
                <a:sym typeface="Architects Daughter"/>
              </a:rPr>
              <a:t>Self-esteem</a:t>
            </a:r>
            <a:r>
              <a:rPr lang="en" sz="3000">
                <a:latin typeface="Architects Daughter"/>
                <a:ea typeface="Architects Daughter"/>
                <a:cs typeface="Architects Daughter"/>
                <a:sym typeface="Architects Daughter"/>
              </a:rPr>
              <a:t>—A confidence and satisfaction in oneself and trusting one’s ability and instincts.</a:t>
            </a:r>
          </a:p>
        </p:txBody>
      </p:sp>
      <p:pic>
        <p:nvPicPr>
          <p:cNvPr id="132" name="Shape 132"/>
          <p:cNvPicPr preferRelativeResize="0"/>
          <p:nvPr/>
        </p:nvPicPr>
        <p:blipFill>
          <a:blip r:embed="rId3">
            <a:alphaModFix/>
          </a:blip>
          <a:stretch>
            <a:fillRect/>
          </a:stretch>
        </p:blipFill>
        <p:spPr>
          <a:xfrm>
            <a:off x="2820400" y="2329674"/>
            <a:ext cx="3610549" cy="2455700"/>
          </a:xfrm>
          <a:prstGeom prst="rect">
            <a:avLst/>
          </a:prstGeom>
          <a:noFill/>
          <a:ln cap="flat" cmpd="sng" w="76200">
            <a:solidFill>
              <a:srgbClr val="FF00FF"/>
            </a:solidFill>
            <a:prstDash val="solid"/>
            <a:round/>
            <a:headEnd len="med" w="med" type="none"/>
            <a:tailEnd len="med" w="med" type="none"/>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36" name="Shape 136"/>
        <p:cNvGrpSpPr/>
        <p:nvPr/>
      </p:nvGrpSpPr>
      <p:grpSpPr>
        <a:xfrm>
          <a:off x="0" y="0"/>
          <a:ext cx="0" cy="0"/>
          <a:chOff x="0" y="0"/>
          <a:chExt cx="0" cy="0"/>
        </a:xfrm>
      </p:grpSpPr>
      <p:sp>
        <p:nvSpPr>
          <p:cNvPr id="137" name="Shape 137"/>
          <p:cNvSpPr txBox="1"/>
          <p:nvPr>
            <p:ph type="ctrTitle"/>
          </p:nvPr>
        </p:nvSpPr>
        <p:spPr>
          <a:xfrm>
            <a:off x="228600" y="706700"/>
            <a:ext cx="8686800" cy="1973700"/>
          </a:xfrm>
          <a:prstGeom prst="rect">
            <a:avLst/>
          </a:prstGeom>
          <a:solidFill>
            <a:srgbClr val="FF00FF"/>
          </a:solidFill>
        </p:spPr>
        <p:txBody>
          <a:bodyPr anchorCtr="0" anchor="b" bIns="91425" lIns="91425" rIns="91425" tIns="91425">
            <a:noAutofit/>
          </a:bodyPr>
          <a:lstStyle/>
          <a:p>
            <a:pPr lvl="0" rtl="0" algn="l">
              <a:lnSpc>
                <a:spcPct val="115000"/>
              </a:lnSpc>
              <a:spcBef>
                <a:spcPts val="0"/>
              </a:spcBef>
              <a:buNone/>
            </a:pPr>
            <a:r>
              <a:rPr b="1" lang="en" sz="2400">
                <a:latin typeface="Architects Daughter"/>
                <a:ea typeface="Architects Daughter"/>
                <a:cs typeface="Architects Daughter"/>
                <a:sym typeface="Architects Daughter"/>
              </a:rPr>
              <a:t>10. </a:t>
            </a:r>
            <a:r>
              <a:rPr b="1" lang="en" sz="2400" u="sng">
                <a:latin typeface="Architects Daughter"/>
                <a:ea typeface="Architects Daughter"/>
                <a:cs typeface="Architects Daughter"/>
                <a:sym typeface="Architects Daughter"/>
              </a:rPr>
              <a:t>Teamwork</a:t>
            </a:r>
            <a:r>
              <a:rPr lang="en" sz="2400">
                <a:latin typeface="Architects Daughter"/>
                <a:ea typeface="Architects Daughter"/>
                <a:cs typeface="Architects Daughter"/>
                <a:sym typeface="Architects Daughter"/>
              </a:rPr>
              <a:t>—The process that allows individuals to pool their strengths in order to arrive at better solutions to problems, with all involved subordinating personal prominence to the efficiency of the whole.</a:t>
            </a:r>
          </a:p>
        </p:txBody>
      </p:sp>
      <p:pic>
        <p:nvPicPr>
          <p:cNvPr descr="Macintosh HD:Users:msl12:Desktop:imgres-1.jpg" id="138" name="Shape 138"/>
          <p:cNvPicPr preferRelativeResize="0"/>
          <p:nvPr/>
        </p:nvPicPr>
        <p:blipFill>
          <a:blip r:embed="rId3">
            <a:alphaModFix/>
          </a:blip>
          <a:stretch>
            <a:fillRect/>
          </a:stretch>
        </p:blipFill>
        <p:spPr>
          <a:xfrm>
            <a:off x="3366825" y="2985125"/>
            <a:ext cx="2522536" cy="1973699"/>
          </a:xfrm>
          <a:prstGeom prst="rect">
            <a:avLst/>
          </a:prstGeom>
          <a:noFill/>
          <a:ln cap="flat" cmpd="sng" w="76200">
            <a:solidFill>
              <a:srgbClr val="FF00FF"/>
            </a:solidFill>
            <a:prstDash val="solid"/>
            <a:round/>
            <a:headEnd len="med" w="med" type="none"/>
            <a:tailEnd len="med" w="med" type="none"/>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42" name="Shape 142"/>
        <p:cNvGrpSpPr/>
        <p:nvPr/>
      </p:nvGrpSpPr>
      <p:grpSpPr>
        <a:xfrm>
          <a:off x="0" y="0"/>
          <a:ext cx="0" cy="0"/>
          <a:chOff x="0" y="0"/>
          <a:chExt cx="0" cy="0"/>
        </a:xfrm>
      </p:grpSpPr>
      <p:sp>
        <p:nvSpPr>
          <p:cNvPr id="143" name="Shape 143"/>
          <p:cNvSpPr txBox="1"/>
          <p:nvPr>
            <p:ph type="ctrTitle"/>
          </p:nvPr>
        </p:nvSpPr>
        <p:spPr>
          <a:xfrm>
            <a:off x="311708" y="744575"/>
            <a:ext cx="8520600" cy="2052600"/>
          </a:xfrm>
          <a:prstGeom prst="rect">
            <a:avLst/>
          </a:prstGeom>
          <a:solidFill>
            <a:srgbClr val="FF00FF"/>
          </a:solidFill>
        </p:spPr>
        <p:txBody>
          <a:bodyPr anchorCtr="0" anchor="b" bIns="91425" lIns="91425" rIns="91425" tIns="91425">
            <a:noAutofit/>
          </a:bodyPr>
          <a:lstStyle/>
          <a:p>
            <a:pPr lvl="0" rtl="0">
              <a:spcBef>
                <a:spcPts val="0"/>
              </a:spcBef>
              <a:buNone/>
            </a:pPr>
            <a:r>
              <a:rPr lang="en">
                <a:latin typeface="Architects Daughter"/>
                <a:ea typeface="Architects Daughter"/>
                <a:cs typeface="Architects Daughter"/>
                <a:sym typeface="Architects Daughter"/>
              </a:rPr>
              <a:t>4 personality traits of a leader</a:t>
            </a:r>
          </a:p>
        </p:txBody>
      </p:sp>
      <p:sp>
        <p:nvSpPr>
          <p:cNvPr id="144" name="Shape 144"/>
          <p:cNvSpPr txBox="1"/>
          <p:nvPr>
            <p:ph idx="1" type="subTitle"/>
          </p:nvPr>
        </p:nvSpPr>
        <p:spPr>
          <a:xfrm>
            <a:off x="311700" y="2834125"/>
            <a:ext cx="8520600" cy="792600"/>
          </a:xfrm>
          <a:prstGeom prst="rect">
            <a:avLst/>
          </a:prstGeom>
        </p:spPr>
        <p:txBody>
          <a:bodyPr anchorCtr="0" anchor="t" bIns="91425" lIns="91425" rIns="91425" tIns="91425">
            <a:noAutofit/>
          </a:bodyPr>
          <a:lstStyle/>
          <a:p>
            <a:pPr lvl="0" rtl="0">
              <a:spcBef>
                <a:spcPts val="0"/>
              </a:spcBef>
              <a:buNone/>
            </a:pPr>
            <a:r>
              <a:rPr lang="en" u="sng">
                <a:solidFill>
                  <a:schemeClr val="hlink"/>
                </a:solidFill>
                <a:hlinkClick r:id="rId3"/>
              </a:rPr>
              <a:t>https://www.entrepreneur.com/article/245394</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48" name="Shape 148"/>
        <p:cNvGrpSpPr/>
        <p:nvPr/>
      </p:nvGrpSpPr>
      <p:grpSpPr>
        <a:xfrm>
          <a:off x="0" y="0"/>
          <a:ext cx="0" cy="0"/>
          <a:chOff x="0" y="0"/>
          <a:chExt cx="0" cy="0"/>
        </a:xfrm>
      </p:grpSpPr>
      <p:sp>
        <p:nvSpPr>
          <p:cNvPr id="149" name="Shape 149"/>
          <p:cNvSpPr txBox="1"/>
          <p:nvPr>
            <p:ph type="ctrTitle"/>
          </p:nvPr>
        </p:nvSpPr>
        <p:spPr>
          <a:xfrm>
            <a:off x="311708" y="744575"/>
            <a:ext cx="8520600" cy="2052600"/>
          </a:xfrm>
          <a:prstGeom prst="rect">
            <a:avLst/>
          </a:prstGeom>
          <a:solidFill>
            <a:srgbClr val="FF00FF"/>
          </a:solidFill>
        </p:spPr>
        <p:txBody>
          <a:bodyPr anchorCtr="0" anchor="b" bIns="91425" lIns="91425" rIns="91425" tIns="91425">
            <a:noAutofit/>
          </a:bodyPr>
          <a:lstStyle/>
          <a:p>
            <a:pPr lvl="0" rtl="0">
              <a:spcBef>
                <a:spcPts val="0"/>
              </a:spcBef>
              <a:buNone/>
            </a:pPr>
            <a:r>
              <a:rPr lang="en">
                <a:latin typeface="Architects Daughter"/>
                <a:ea typeface="Architects Daughter"/>
                <a:cs typeface="Architects Daughter"/>
                <a:sym typeface="Architects Daughter"/>
              </a:rPr>
              <a:t>2 groups and create top ten traits</a:t>
            </a:r>
          </a:p>
        </p:txBody>
      </p:sp>
      <p:sp>
        <p:nvSpPr>
          <p:cNvPr id="150" name="Shape 150"/>
          <p:cNvSpPr txBox="1"/>
          <p:nvPr>
            <p:ph idx="1" type="subTitle"/>
          </p:nvPr>
        </p:nvSpPr>
        <p:spPr>
          <a:xfrm>
            <a:off x="311700" y="2834125"/>
            <a:ext cx="8520600" cy="7926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54" name="Shape 154"/>
        <p:cNvGrpSpPr/>
        <p:nvPr/>
      </p:nvGrpSpPr>
      <p:grpSpPr>
        <a:xfrm>
          <a:off x="0" y="0"/>
          <a:ext cx="0" cy="0"/>
          <a:chOff x="0" y="0"/>
          <a:chExt cx="0" cy="0"/>
        </a:xfrm>
      </p:grpSpPr>
      <p:sp>
        <p:nvSpPr>
          <p:cNvPr id="155" name="Shape 155"/>
          <p:cNvSpPr txBox="1"/>
          <p:nvPr>
            <p:ph type="ctrTitle"/>
          </p:nvPr>
        </p:nvSpPr>
        <p:spPr>
          <a:xfrm>
            <a:off x="311708" y="744575"/>
            <a:ext cx="8520600" cy="2052600"/>
          </a:xfrm>
          <a:prstGeom prst="rect">
            <a:avLst/>
          </a:prstGeom>
          <a:solidFill>
            <a:srgbClr val="FF00FF"/>
          </a:solidFill>
        </p:spPr>
        <p:txBody>
          <a:bodyPr anchorCtr="0" anchor="b" bIns="91425" lIns="91425" rIns="91425" tIns="91425">
            <a:noAutofit/>
          </a:bodyPr>
          <a:lstStyle/>
          <a:p>
            <a:pPr lvl="0" rtl="0">
              <a:spcBef>
                <a:spcPts val="0"/>
              </a:spcBef>
              <a:buNone/>
            </a:pPr>
            <a:r>
              <a:rPr lang="en">
                <a:latin typeface="Architects Daughter"/>
                <a:ea typeface="Architects Daughter"/>
                <a:cs typeface="Architects Daughter"/>
                <a:sym typeface="Architects Daughter"/>
              </a:rPr>
              <a:t>1 </a:t>
            </a:r>
            <a:r>
              <a:rPr lang="en">
                <a:latin typeface="Architects Daughter"/>
                <a:ea typeface="Architects Daughter"/>
                <a:cs typeface="Architects Daughter"/>
                <a:sym typeface="Architects Daughter"/>
              </a:rPr>
              <a:t>group and create top ten traits</a:t>
            </a:r>
          </a:p>
        </p:txBody>
      </p:sp>
      <p:sp>
        <p:nvSpPr>
          <p:cNvPr id="156" name="Shape 156"/>
          <p:cNvSpPr txBox="1"/>
          <p:nvPr>
            <p:ph idx="1" type="subTitle"/>
          </p:nvPr>
        </p:nvSpPr>
        <p:spPr>
          <a:xfrm>
            <a:off x="311700" y="2834125"/>
            <a:ext cx="8520600" cy="7926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60" name="Shape 160"/>
        <p:cNvGrpSpPr/>
        <p:nvPr/>
      </p:nvGrpSpPr>
      <p:grpSpPr>
        <a:xfrm>
          <a:off x="0" y="0"/>
          <a:ext cx="0" cy="0"/>
          <a:chOff x="0" y="0"/>
          <a:chExt cx="0" cy="0"/>
        </a:xfrm>
      </p:grpSpPr>
      <p:sp>
        <p:nvSpPr>
          <p:cNvPr id="161" name="Shape 161"/>
          <p:cNvSpPr txBox="1"/>
          <p:nvPr>
            <p:ph type="ctrTitle"/>
          </p:nvPr>
        </p:nvSpPr>
        <p:spPr>
          <a:xfrm>
            <a:off x="311708" y="744575"/>
            <a:ext cx="8520600" cy="2052600"/>
          </a:xfrm>
          <a:prstGeom prst="rect">
            <a:avLst/>
          </a:prstGeom>
          <a:solidFill>
            <a:srgbClr val="FF00FF"/>
          </a:solidFill>
        </p:spPr>
        <p:txBody>
          <a:bodyPr anchorCtr="0" anchor="b" bIns="91425" lIns="91425" rIns="91425" tIns="91425">
            <a:noAutofit/>
          </a:bodyPr>
          <a:lstStyle/>
          <a:p>
            <a:pPr lvl="0" rtl="0">
              <a:spcBef>
                <a:spcPts val="0"/>
              </a:spcBef>
              <a:buNone/>
            </a:pPr>
            <a:r>
              <a:rPr lang="en">
                <a:latin typeface="Architects Daughter"/>
                <a:ea typeface="Architects Daughter"/>
                <a:cs typeface="Architects Daughter"/>
                <a:sym typeface="Architects Daughter"/>
              </a:rPr>
              <a:t>How do we develop these traits?</a:t>
            </a:r>
          </a:p>
        </p:txBody>
      </p:sp>
      <p:sp>
        <p:nvSpPr>
          <p:cNvPr id="162" name="Shape 162"/>
          <p:cNvSpPr txBox="1"/>
          <p:nvPr>
            <p:ph idx="1" type="subTitle"/>
          </p:nvPr>
        </p:nvSpPr>
        <p:spPr>
          <a:xfrm>
            <a:off x="311700" y="2834125"/>
            <a:ext cx="8520600" cy="7926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59" name="Shape 59"/>
        <p:cNvGrpSpPr/>
        <p:nvPr/>
      </p:nvGrpSpPr>
      <p:grpSpPr>
        <a:xfrm>
          <a:off x="0" y="0"/>
          <a:ext cx="0" cy="0"/>
          <a:chOff x="0" y="0"/>
          <a:chExt cx="0" cy="0"/>
        </a:xfrm>
      </p:grpSpPr>
      <p:sp>
        <p:nvSpPr>
          <p:cNvPr id="60" name="Shape 60"/>
          <p:cNvSpPr txBox="1"/>
          <p:nvPr>
            <p:ph type="ctrTitle"/>
          </p:nvPr>
        </p:nvSpPr>
        <p:spPr>
          <a:xfrm>
            <a:off x="311699" y="744575"/>
            <a:ext cx="8606700" cy="3615900"/>
          </a:xfrm>
          <a:prstGeom prst="rect">
            <a:avLst/>
          </a:prstGeom>
          <a:solidFill>
            <a:srgbClr val="FF00FF"/>
          </a:solidFill>
        </p:spPr>
        <p:txBody>
          <a:bodyPr anchorCtr="0" anchor="b" bIns="91425" lIns="91425" rIns="91425" tIns="91425">
            <a:noAutofit/>
          </a:bodyPr>
          <a:lstStyle/>
          <a:p>
            <a:pPr lvl="0">
              <a:spcBef>
                <a:spcPts val="0"/>
              </a:spcBef>
              <a:buNone/>
            </a:pPr>
            <a:r>
              <a:t/>
            </a:r>
            <a:endParaRPr>
              <a:latin typeface="Architects Daughter"/>
              <a:ea typeface="Architects Daughter"/>
              <a:cs typeface="Architects Daughter"/>
              <a:sym typeface="Architects Daughter"/>
            </a:endParaRPr>
          </a:p>
        </p:txBody>
      </p:sp>
      <p:sp>
        <p:nvSpPr>
          <p:cNvPr descr="What makes a great leader? Management theorist Simon Sinek suggests, it's someone who makes their employees feel secure, who draws staffers into a circle of trust. But creating trust and safety — especially in an uneven economy — means taking on big responsibility.  TEDTalks is a daily video podcast of the best talks and performances from the TED Conference, where the world's leading thinkers and doers give the talk of their lives in 18 minutes (or less). Look for talks on Technology, Entertainment and Design -- plus science, business, global issues, the arts and much more. Find closed captions and translated subtitles in many languages at http://www.ted.com/translate  Follow TED news on Twitter: http://www.twitter.com/tednews Like TED on Facebook: https://www.facebook.com/TED  Subscribe to our channel: http://www.youtube.com/user/TEDtalksDirector" id="61" name="Shape 61" title="Why good leaders make you feel safe | Simon Sinek">
            <a:hlinkClick r:id="rId3"/>
          </p:cNvPr>
          <p:cNvSpPr/>
          <p:nvPr/>
        </p:nvSpPr>
        <p:spPr>
          <a:xfrm>
            <a:off x="2286000" y="857250"/>
            <a:ext cx="4572000" cy="3429000"/>
          </a:xfrm>
          <a:prstGeom prst="rect">
            <a:avLst/>
          </a:prstGeom>
          <a:blipFill>
            <a:blip r:embed="rId4">
              <a:alphaModFix/>
            </a:blip>
            <a:stretch>
              <a:fillRect/>
            </a:stretch>
          </a:blipFill>
          <a:ln>
            <a:noFill/>
          </a:ln>
        </p:spPr>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65" name="Shape 65"/>
        <p:cNvGrpSpPr/>
        <p:nvPr/>
      </p:nvGrpSpPr>
      <p:grpSpPr>
        <a:xfrm>
          <a:off x="0" y="0"/>
          <a:ext cx="0" cy="0"/>
          <a:chOff x="0" y="0"/>
          <a:chExt cx="0" cy="0"/>
        </a:xfrm>
      </p:grpSpPr>
      <p:sp>
        <p:nvSpPr>
          <p:cNvPr id="66" name="Shape 66"/>
          <p:cNvSpPr txBox="1"/>
          <p:nvPr>
            <p:ph type="ctrTitle"/>
          </p:nvPr>
        </p:nvSpPr>
        <p:spPr>
          <a:xfrm>
            <a:off x="311708" y="744575"/>
            <a:ext cx="8520600" cy="2052600"/>
          </a:xfrm>
          <a:prstGeom prst="rect">
            <a:avLst/>
          </a:prstGeom>
          <a:solidFill>
            <a:srgbClr val="FF00FF"/>
          </a:solidFill>
        </p:spPr>
        <p:txBody>
          <a:bodyPr anchorCtr="0" anchor="b" bIns="91425" lIns="91425" rIns="91425" tIns="91425">
            <a:noAutofit/>
          </a:bodyPr>
          <a:lstStyle/>
          <a:p>
            <a:pPr lvl="0" rtl="0">
              <a:spcBef>
                <a:spcPts val="0"/>
              </a:spcBef>
              <a:buNone/>
            </a:pPr>
            <a:r>
              <a:rPr lang="en">
                <a:latin typeface="Architects Daughter"/>
                <a:ea typeface="Architects Daughter"/>
                <a:cs typeface="Architects Daughter"/>
                <a:sym typeface="Architects Daughter"/>
              </a:rPr>
              <a:t>Write</a:t>
            </a:r>
            <a:r>
              <a:rPr lang="en">
                <a:latin typeface="Architects Daughter"/>
                <a:ea typeface="Architects Daughter"/>
                <a:cs typeface="Architects Daughter"/>
                <a:sym typeface="Architects Daughter"/>
              </a:rPr>
              <a:t> down your top ten traits from Simon Sineck</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70" name="Shape 70"/>
        <p:cNvGrpSpPr/>
        <p:nvPr/>
      </p:nvGrpSpPr>
      <p:grpSpPr>
        <a:xfrm>
          <a:off x="0" y="0"/>
          <a:ext cx="0" cy="0"/>
          <a:chOff x="0" y="0"/>
          <a:chExt cx="0" cy="0"/>
        </a:xfrm>
      </p:grpSpPr>
      <p:sp>
        <p:nvSpPr>
          <p:cNvPr id="71" name="Shape 71"/>
          <p:cNvSpPr txBox="1"/>
          <p:nvPr>
            <p:ph type="ctrTitle"/>
          </p:nvPr>
        </p:nvSpPr>
        <p:spPr>
          <a:xfrm>
            <a:off x="311708" y="744575"/>
            <a:ext cx="8520600" cy="2052600"/>
          </a:xfrm>
          <a:prstGeom prst="rect">
            <a:avLst/>
          </a:prstGeom>
          <a:solidFill>
            <a:srgbClr val="FF00FF"/>
          </a:solidFill>
        </p:spPr>
        <p:txBody>
          <a:bodyPr anchorCtr="0" anchor="b" bIns="91425" lIns="91425" rIns="91425" tIns="91425">
            <a:noAutofit/>
          </a:bodyPr>
          <a:lstStyle/>
          <a:p>
            <a:pPr lvl="0" rtl="0">
              <a:spcBef>
                <a:spcPts val="0"/>
              </a:spcBef>
              <a:buNone/>
            </a:pPr>
            <a:r>
              <a:rPr lang="en">
                <a:latin typeface="Architects Daughter"/>
                <a:ea typeface="Architects Daughter"/>
                <a:cs typeface="Architects Daughter"/>
                <a:sym typeface="Architects Daughter"/>
              </a:rPr>
              <a:t>Highlight on the document which ones you listed</a:t>
            </a:r>
          </a:p>
        </p:txBody>
      </p:sp>
      <p:sp>
        <p:nvSpPr>
          <p:cNvPr id="72" name="Shape 72"/>
          <p:cNvSpPr txBox="1"/>
          <p:nvPr>
            <p:ph idx="1" type="subTitle"/>
          </p:nvPr>
        </p:nvSpPr>
        <p:spPr>
          <a:xfrm>
            <a:off x="311700" y="2834125"/>
            <a:ext cx="8520600" cy="7926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76" name="Shape 76"/>
        <p:cNvGrpSpPr/>
        <p:nvPr/>
      </p:nvGrpSpPr>
      <p:grpSpPr>
        <a:xfrm>
          <a:off x="0" y="0"/>
          <a:ext cx="0" cy="0"/>
          <a:chOff x="0" y="0"/>
          <a:chExt cx="0" cy="0"/>
        </a:xfrm>
      </p:grpSpPr>
      <p:sp>
        <p:nvSpPr>
          <p:cNvPr id="77" name="Shape 77"/>
          <p:cNvSpPr txBox="1"/>
          <p:nvPr>
            <p:ph type="ctrTitle"/>
          </p:nvPr>
        </p:nvSpPr>
        <p:spPr>
          <a:xfrm>
            <a:off x="311700" y="685525"/>
            <a:ext cx="8520600" cy="1270800"/>
          </a:xfrm>
          <a:prstGeom prst="rect">
            <a:avLst/>
          </a:prstGeom>
          <a:solidFill>
            <a:srgbClr val="FF00FF"/>
          </a:solidFill>
        </p:spPr>
        <p:txBody>
          <a:bodyPr anchorCtr="0" anchor="b" bIns="91425" lIns="91425" rIns="91425" tIns="91425">
            <a:noAutofit/>
          </a:bodyPr>
          <a:lstStyle/>
          <a:p>
            <a:pPr lvl="0" rtl="0">
              <a:spcBef>
                <a:spcPts val="0"/>
              </a:spcBef>
              <a:buNone/>
            </a:pPr>
            <a:r>
              <a:rPr lang="en">
                <a:latin typeface="Architects Daughter"/>
                <a:ea typeface="Architects Daughter"/>
                <a:cs typeface="Architects Daughter"/>
                <a:sym typeface="Architects Daughter"/>
              </a:rPr>
              <a:t>Rate My Traits</a:t>
            </a:r>
          </a:p>
        </p:txBody>
      </p:sp>
      <p:pic>
        <p:nvPicPr>
          <p:cNvPr id="78" name="Shape 78"/>
          <p:cNvPicPr preferRelativeResize="0"/>
          <p:nvPr/>
        </p:nvPicPr>
        <p:blipFill>
          <a:blip r:embed="rId3">
            <a:alphaModFix/>
          </a:blip>
          <a:stretch>
            <a:fillRect/>
          </a:stretch>
        </p:blipFill>
        <p:spPr>
          <a:xfrm>
            <a:off x="2746499" y="2148775"/>
            <a:ext cx="3651007" cy="2882374"/>
          </a:xfrm>
          <a:prstGeom prst="rect">
            <a:avLst/>
          </a:prstGeom>
          <a:noFill/>
          <a:ln cap="flat" cmpd="sng" w="76200">
            <a:solidFill>
              <a:srgbClr val="FF00FF"/>
            </a:solidFill>
            <a:prstDash val="solid"/>
            <a:round/>
            <a:headEnd len="med" w="med" type="none"/>
            <a:tailEnd len="med" w="med" type="none"/>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82" name="Shape 82"/>
        <p:cNvGrpSpPr/>
        <p:nvPr/>
      </p:nvGrpSpPr>
      <p:grpSpPr>
        <a:xfrm>
          <a:off x="0" y="0"/>
          <a:ext cx="0" cy="0"/>
          <a:chOff x="0" y="0"/>
          <a:chExt cx="0" cy="0"/>
        </a:xfrm>
      </p:grpSpPr>
      <p:sp>
        <p:nvSpPr>
          <p:cNvPr id="83" name="Shape 83"/>
          <p:cNvSpPr txBox="1"/>
          <p:nvPr>
            <p:ph type="ctrTitle"/>
          </p:nvPr>
        </p:nvSpPr>
        <p:spPr>
          <a:xfrm>
            <a:off x="384500" y="458600"/>
            <a:ext cx="8686800" cy="1866900"/>
          </a:xfrm>
          <a:prstGeom prst="rect">
            <a:avLst/>
          </a:prstGeom>
          <a:solidFill>
            <a:srgbClr val="FF00FF"/>
          </a:solidFill>
        </p:spPr>
        <p:txBody>
          <a:bodyPr anchorCtr="0" anchor="b" bIns="91425" lIns="91425" rIns="91425" tIns="91425">
            <a:noAutofit/>
          </a:bodyPr>
          <a:lstStyle/>
          <a:p>
            <a:pPr indent="-419100" lvl="0" marL="457200" rtl="0" algn="l">
              <a:lnSpc>
                <a:spcPct val="115000"/>
              </a:lnSpc>
              <a:spcBef>
                <a:spcPts val="0"/>
              </a:spcBef>
              <a:buSzPct val="100000"/>
              <a:buFont typeface="Trebuchet MS"/>
              <a:buAutoNum type="arabicPeriod"/>
            </a:pPr>
            <a:r>
              <a:rPr b="1" lang="en" sz="3000" u="sng">
                <a:latin typeface="Architects Daughter"/>
                <a:ea typeface="Architects Daughter"/>
                <a:cs typeface="Architects Daughter"/>
                <a:sym typeface="Architects Daughter"/>
              </a:rPr>
              <a:t>Creative thinking</a:t>
            </a:r>
            <a:r>
              <a:rPr lang="en" sz="3000">
                <a:latin typeface="Architects Daughter"/>
                <a:ea typeface="Architects Daughter"/>
                <a:cs typeface="Architects Daughter"/>
                <a:sym typeface="Architects Daughter"/>
              </a:rPr>
              <a:t>—The ability or power used to produce original thoughts and ideas based upon reasoning and judgment. </a:t>
            </a:r>
          </a:p>
        </p:txBody>
      </p:sp>
      <p:pic>
        <p:nvPicPr>
          <p:cNvPr id="84" name="Shape 84"/>
          <p:cNvPicPr preferRelativeResize="0"/>
          <p:nvPr/>
        </p:nvPicPr>
        <p:blipFill>
          <a:blip r:embed="rId3">
            <a:alphaModFix/>
          </a:blip>
          <a:stretch>
            <a:fillRect/>
          </a:stretch>
        </p:blipFill>
        <p:spPr>
          <a:xfrm>
            <a:off x="3419787" y="2636925"/>
            <a:ext cx="2304425" cy="2304425"/>
          </a:xfrm>
          <a:prstGeom prst="rect">
            <a:avLst/>
          </a:prstGeom>
          <a:noFill/>
          <a:ln cap="flat" cmpd="sng" w="76200">
            <a:solidFill>
              <a:srgbClr val="FF00FF"/>
            </a:solidFill>
            <a:prstDash val="solid"/>
            <a:round/>
            <a:headEnd len="med" w="med" type="none"/>
            <a:tailEnd len="med" w="med" type="none"/>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88" name="Shape 88"/>
        <p:cNvGrpSpPr/>
        <p:nvPr/>
      </p:nvGrpSpPr>
      <p:grpSpPr>
        <a:xfrm>
          <a:off x="0" y="0"/>
          <a:ext cx="0" cy="0"/>
          <a:chOff x="0" y="0"/>
          <a:chExt cx="0" cy="0"/>
        </a:xfrm>
      </p:grpSpPr>
      <p:sp>
        <p:nvSpPr>
          <p:cNvPr id="89" name="Shape 89"/>
          <p:cNvSpPr txBox="1"/>
          <p:nvPr>
            <p:ph type="ctrTitle"/>
          </p:nvPr>
        </p:nvSpPr>
        <p:spPr>
          <a:xfrm>
            <a:off x="228600" y="448050"/>
            <a:ext cx="8686800" cy="2940600"/>
          </a:xfrm>
          <a:prstGeom prst="rect">
            <a:avLst/>
          </a:prstGeom>
          <a:solidFill>
            <a:srgbClr val="FF00FF"/>
          </a:solidFill>
        </p:spPr>
        <p:txBody>
          <a:bodyPr anchorCtr="0" anchor="b" bIns="91425" lIns="91425" rIns="91425" tIns="91425">
            <a:noAutofit/>
          </a:bodyPr>
          <a:lstStyle/>
          <a:p>
            <a:pPr lvl="0" rtl="0" algn="l">
              <a:lnSpc>
                <a:spcPct val="115000"/>
              </a:lnSpc>
              <a:spcBef>
                <a:spcPts val="0"/>
              </a:spcBef>
              <a:buNone/>
            </a:pPr>
            <a:r>
              <a:rPr b="1" lang="en" sz="3600">
                <a:latin typeface="Architects Daughter"/>
                <a:ea typeface="Architects Daughter"/>
                <a:cs typeface="Architects Daughter"/>
                <a:sym typeface="Architects Daughter"/>
              </a:rPr>
              <a:t>2. </a:t>
            </a:r>
            <a:r>
              <a:rPr b="1" lang="en" sz="3600" u="sng">
                <a:latin typeface="Architects Daughter"/>
                <a:ea typeface="Architects Daughter"/>
                <a:cs typeface="Architects Daughter"/>
                <a:sym typeface="Architects Daughter"/>
              </a:rPr>
              <a:t>Critical thinking</a:t>
            </a:r>
            <a:r>
              <a:rPr lang="en" sz="3600">
                <a:latin typeface="Architects Daughter"/>
                <a:ea typeface="Architects Daughter"/>
                <a:cs typeface="Architects Daughter"/>
                <a:sym typeface="Architects Daughter"/>
              </a:rPr>
              <a:t>—The ability to acquire information, analyze and evaluate it, and reach a conclusion or answer by using logic and reasoning skills. </a:t>
            </a:r>
          </a:p>
        </p:txBody>
      </p:sp>
      <p:pic>
        <p:nvPicPr>
          <p:cNvPr id="90" name="Shape 90"/>
          <p:cNvPicPr preferRelativeResize="0"/>
          <p:nvPr/>
        </p:nvPicPr>
        <p:blipFill>
          <a:blip r:embed="rId3">
            <a:alphaModFix/>
          </a:blip>
          <a:stretch>
            <a:fillRect/>
          </a:stretch>
        </p:blipFill>
        <p:spPr>
          <a:xfrm>
            <a:off x="5944837" y="2878587"/>
            <a:ext cx="2390775" cy="1914525"/>
          </a:xfrm>
          <a:prstGeom prst="rect">
            <a:avLst/>
          </a:prstGeom>
          <a:noFill/>
          <a:ln cap="flat" cmpd="sng" w="76200">
            <a:solidFill>
              <a:srgbClr val="000000"/>
            </a:solidFill>
            <a:prstDash val="solid"/>
            <a:round/>
            <a:headEnd len="med" w="med" type="none"/>
            <a:tailEnd len="med" w="med" type="none"/>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94" name="Shape 94"/>
        <p:cNvGrpSpPr/>
        <p:nvPr/>
      </p:nvGrpSpPr>
      <p:grpSpPr>
        <a:xfrm>
          <a:off x="0" y="0"/>
          <a:ext cx="0" cy="0"/>
          <a:chOff x="0" y="0"/>
          <a:chExt cx="0" cy="0"/>
        </a:xfrm>
      </p:grpSpPr>
      <p:sp>
        <p:nvSpPr>
          <p:cNvPr id="95" name="Shape 95"/>
          <p:cNvSpPr txBox="1"/>
          <p:nvPr>
            <p:ph type="ctrTitle"/>
          </p:nvPr>
        </p:nvSpPr>
        <p:spPr>
          <a:xfrm>
            <a:off x="268500" y="162725"/>
            <a:ext cx="8607000" cy="2843100"/>
          </a:xfrm>
          <a:prstGeom prst="rect">
            <a:avLst/>
          </a:prstGeom>
          <a:solidFill>
            <a:srgbClr val="FF00FF"/>
          </a:solidFill>
        </p:spPr>
        <p:txBody>
          <a:bodyPr anchorCtr="0" anchor="b" bIns="91425" lIns="91425" rIns="91425" tIns="91425">
            <a:noAutofit/>
          </a:bodyPr>
          <a:lstStyle/>
          <a:p>
            <a:pPr lvl="0" rtl="0" algn="l">
              <a:lnSpc>
                <a:spcPct val="115000"/>
              </a:lnSpc>
              <a:spcBef>
                <a:spcPts val="0"/>
              </a:spcBef>
              <a:buNone/>
            </a:pPr>
            <a:r>
              <a:rPr b="1" lang="en" sz="3600">
                <a:latin typeface="Architects Daughter"/>
                <a:ea typeface="Architects Daughter"/>
                <a:cs typeface="Architects Daughter"/>
                <a:sym typeface="Architects Daughter"/>
              </a:rPr>
              <a:t>3. </a:t>
            </a:r>
            <a:r>
              <a:rPr b="1" lang="en" sz="3600" u="sng">
                <a:latin typeface="Architects Daughter"/>
                <a:ea typeface="Architects Daughter"/>
                <a:cs typeface="Architects Daughter"/>
                <a:sym typeface="Architects Daughter"/>
              </a:rPr>
              <a:t>Communication</a:t>
            </a:r>
            <a:r>
              <a:rPr lang="en" sz="3600">
                <a:latin typeface="Architects Daughter"/>
                <a:ea typeface="Architects Daughter"/>
                <a:cs typeface="Architects Daughter"/>
                <a:sym typeface="Architects Daughter"/>
              </a:rPr>
              <a:t>—The successful transmission of information through a common system of symbols, signs, behavior, speech, writing, or signals. </a:t>
            </a:r>
          </a:p>
        </p:txBody>
      </p:sp>
      <p:pic>
        <p:nvPicPr>
          <p:cNvPr id="96" name="Shape 96"/>
          <p:cNvPicPr preferRelativeResize="0"/>
          <p:nvPr/>
        </p:nvPicPr>
        <p:blipFill>
          <a:blip r:embed="rId3">
            <a:alphaModFix/>
          </a:blip>
          <a:stretch>
            <a:fillRect/>
          </a:stretch>
        </p:blipFill>
        <p:spPr>
          <a:xfrm>
            <a:off x="3022425" y="3005824"/>
            <a:ext cx="2836299" cy="2052025"/>
          </a:xfrm>
          <a:prstGeom prst="rect">
            <a:avLst/>
          </a:prstGeom>
          <a:noFill/>
          <a:ln cap="flat" cmpd="sng" w="76200">
            <a:solidFill>
              <a:srgbClr val="FFFF00"/>
            </a:solidFill>
            <a:prstDash val="solid"/>
            <a:round/>
            <a:headEnd len="med" w="med" type="none"/>
            <a:tailEnd len="med" w="med" type="none"/>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00" name="Shape 100"/>
        <p:cNvGrpSpPr/>
        <p:nvPr/>
      </p:nvGrpSpPr>
      <p:grpSpPr>
        <a:xfrm>
          <a:off x="0" y="0"/>
          <a:ext cx="0" cy="0"/>
          <a:chOff x="0" y="0"/>
          <a:chExt cx="0" cy="0"/>
        </a:xfrm>
      </p:grpSpPr>
      <p:sp>
        <p:nvSpPr>
          <p:cNvPr id="101" name="Shape 101"/>
          <p:cNvSpPr txBox="1"/>
          <p:nvPr>
            <p:ph type="ctrTitle"/>
          </p:nvPr>
        </p:nvSpPr>
        <p:spPr>
          <a:xfrm>
            <a:off x="228600" y="185950"/>
            <a:ext cx="8686800" cy="2442300"/>
          </a:xfrm>
          <a:prstGeom prst="rect">
            <a:avLst/>
          </a:prstGeom>
          <a:solidFill>
            <a:srgbClr val="FF00FF"/>
          </a:solidFill>
        </p:spPr>
        <p:txBody>
          <a:bodyPr anchorCtr="0" anchor="b" bIns="91425" lIns="91425" rIns="91425" tIns="91425">
            <a:noAutofit/>
          </a:bodyPr>
          <a:lstStyle/>
          <a:p>
            <a:pPr lvl="0" rtl="0" algn="l">
              <a:lnSpc>
                <a:spcPct val="115000"/>
              </a:lnSpc>
              <a:spcBef>
                <a:spcPts val="0"/>
              </a:spcBef>
              <a:buNone/>
            </a:pPr>
            <a:r>
              <a:rPr b="1" lang="en" sz="2400">
                <a:latin typeface="Architects Daughter"/>
                <a:ea typeface="Architects Daughter"/>
                <a:cs typeface="Architects Daughter"/>
                <a:sym typeface="Architects Daughter"/>
              </a:rPr>
              <a:t>4. </a:t>
            </a:r>
            <a:r>
              <a:rPr b="1" lang="en" sz="2400" u="sng">
                <a:latin typeface="Architects Daughter"/>
                <a:ea typeface="Architects Daughter"/>
                <a:cs typeface="Architects Daughter"/>
                <a:sym typeface="Architects Daughter"/>
              </a:rPr>
              <a:t>Decision making</a:t>
            </a:r>
            <a:r>
              <a:rPr lang="en" sz="2400">
                <a:latin typeface="Architects Daughter"/>
                <a:ea typeface="Architects Daughter"/>
                <a:cs typeface="Architects Daughter"/>
                <a:sym typeface="Architects Daughter"/>
              </a:rPr>
              <a:t>—The act of examining several possible behaviors and selecting from them the one most likely to accomplish the individual’s or group’s intention. Cognitive processes such as reasoning, planning, and judgment are involved. </a:t>
            </a:r>
          </a:p>
        </p:txBody>
      </p:sp>
      <p:pic>
        <p:nvPicPr>
          <p:cNvPr id="102" name="Shape 102"/>
          <p:cNvPicPr preferRelativeResize="0"/>
          <p:nvPr/>
        </p:nvPicPr>
        <p:blipFill>
          <a:blip r:embed="rId3">
            <a:alphaModFix/>
          </a:blip>
          <a:stretch>
            <a:fillRect/>
          </a:stretch>
        </p:blipFill>
        <p:spPr>
          <a:xfrm>
            <a:off x="3338526" y="2857799"/>
            <a:ext cx="2773825" cy="2077700"/>
          </a:xfrm>
          <a:prstGeom prst="rect">
            <a:avLst/>
          </a:prstGeom>
          <a:noFill/>
          <a:ln cap="flat" cmpd="sng" w="76200">
            <a:solidFill>
              <a:srgbClr val="FF00FF"/>
            </a:solidFill>
            <a:prstDash val="solid"/>
            <a:round/>
            <a:headEnd len="med" w="med" type="none"/>
            <a:tailEnd len="med" w="med" type="none"/>
          </a:ln>
        </p:spPr>
      </p:pic>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